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21"/>
  </p:notesMasterIdLst>
  <p:handoutMasterIdLst>
    <p:handoutMasterId r:id="rId22"/>
  </p:handoutMasterIdLst>
  <p:sldIdLst>
    <p:sldId id="461" r:id="rId2"/>
    <p:sldId id="484" r:id="rId3"/>
    <p:sldId id="467" r:id="rId4"/>
    <p:sldId id="468" r:id="rId5"/>
    <p:sldId id="478" r:id="rId6"/>
    <p:sldId id="480" r:id="rId7"/>
    <p:sldId id="479" r:id="rId8"/>
    <p:sldId id="470" r:id="rId9"/>
    <p:sldId id="471" r:id="rId10"/>
    <p:sldId id="485" r:id="rId11"/>
    <p:sldId id="486" r:id="rId12"/>
    <p:sldId id="487" r:id="rId13"/>
    <p:sldId id="476" r:id="rId14"/>
    <p:sldId id="477" r:id="rId15"/>
    <p:sldId id="488" r:id="rId16"/>
    <p:sldId id="474" r:id="rId17"/>
    <p:sldId id="489" r:id="rId18"/>
    <p:sldId id="481" r:id="rId19"/>
    <p:sldId id="482" r:id="rId20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0066FF"/>
    <a:srgbClr val="0033CC"/>
    <a:srgbClr val="000066"/>
    <a:srgbClr val="FFCC00"/>
    <a:srgbClr val="FF9933"/>
    <a:srgbClr val="006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8" autoAdjust="0"/>
    <p:restoredTop sz="98800" autoAdjust="0"/>
  </p:normalViewPr>
  <p:slideViewPr>
    <p:cSldViewPr>
      <p:cViewPr varScale="1">
        <p:scale>
          <a:sx n="65" d="100"/>
          <a:sy n="65" d="100"/>
        </p:scale>
        <p:origin x="15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2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r>
              <a:rPr lang="en-GB"/>
              <a:t>Title goes here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943F44E-0D66-49A6-8E77-EF0E108B780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3122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fld id="{D3F41A7D-EFAC-4D01-80F3-4A50BA5E4A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113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36DA4-49D2-4574-9FD1-D7A8B5A74F6E}" type="slidenum">
              <a:rPr lang="en-US"/>
              <a:pPr/>
              <a:t>1</a:t>
            </a:fld>
            <a:endParaRPr lang="en-US"/>
          </a:p>
        </p:txBody>
      </p:sp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024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41A7D-EFAC-4D01-80F3-4A50BA5E4A0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56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32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85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80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908050"/>
            <a:ext cx="2141537" cy="5111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2263" y="908050"/>
            <a:ext cx="6276975" cy="5111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097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1"/>
            <a:ext cx="8238393" cy="823913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0135" y="1700213"/>
            <a:ext cx="7313734" cy="42418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5462B-9DA2-485E-AD09-B0D5871BA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587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503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3247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905000"/>
            <a:ext cx="42084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1905000"/>
            <a:ext cx="42084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69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30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74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11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400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423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2263" y="908050"/>
            <a:ext cx="857091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905000"/>
            <a:ext cx="856932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67652" name="Text Box 4"/>
          <p:cNvSpPr txBox="1">
            <a:spLocks noChangeArrowheads="1"/>
          </p:cNvSpPr>
          <p:nvPr/>
        </p:nvSpPr>
        <p:spPr bwMode="auto">
          <a:xfrm>
            <a:off x="7086600" y="60198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</p:txBody>
      </p:sp>
      <p:sp>
        <p:nvSpPr>
          <p:cNvPr id="667653" name="Text Box 5"/>
          <p:cNvSpPr txBox="1">
            <a:spLocks noChangeArrowheads="1"/>
          </p:cNvSpPr>
          <p:nvPr/>
        </p:nvSpPr>
        <p:spPr bwMode="white">
          <a:xfrm>
            <a:off x="7162800" y="61722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</p:txBody>
      </p:sp>
      <p:sp>
        <p:nvSpPr>
          <p:cNvPr id="667655" name="Text Box 7"/>
          <p:cNvSpPr txBox="1">
            <a:spLocks noChangeArrowheads="1"/>
          </p:cNvSpPr>
          <p:nvPr/>
        </p:nvSpPr>
        <p:spPr bwMode="white">
          <a:xfrm>
            <a:off x="609600" y="62484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</p:txBody>
      </p:sp>
      <p:sp>
        <p:nvSpPr>
          <p:cNvPr id="667656" name="Text Box 8"/>
          <p:cNvSpPr txBox="1">
            <a:spLocks noChangeArrowheads="1"/>
          </p:cNvSpPr>
          <p:nvPr userDrawn="1"/>
        </p:nvSpPr>
        <p:spPr bwMode="white">
          <a:xfrm>
            <a:off x="6084888" y="6400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</p:txBody>
      </p:sp>
      <p:sp>
        <p:nvSpPr>
          <p:cNvPr id="667658" name="Text Box 10"/>
          <p:cNvSpPr txBox="1">
            <a:spLocks noChangeArrowheads="1"/>
          </p:cNvSpPr>
          <p:nvPr userDrawn="1"/>
        </p:nvSpPr>
        <p:spPr bwMode="white">
          <a:xfrm>
            <a:off x="609600" y="62484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</p:txBody>
      </p:sp>
      <p:pic>
        <p:nvPicPr>
          <p:cNvPr id="667664" name="Picture 16" descr="malogo_large_col_trans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115888"/>
            <a:ext cx="2127250" cy="59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5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003399"/>
          </a:solidFill>
          <a:latin typeface="Calibri" panose="020F050202020403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Gill Sans MT" pitchFamily="34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20000"/>
        </a:spcAft>
        <a:buChar char="•"/>
        <a:defRPr sz="3200">
          <a:solidFill>
            <a:srgbClr val="003399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har char="–"/>
        <a:defRPr sz="2800">
          <a:solidFill>
            <a:srgbClr val="003399"/>
          </a:solidFill>
          <a:latin typeface="Calibri" panose="020F0502020204030204" pitchFamily="34" charset="0"/>
        </a:defRPr>
      </a:lvl2pPr>
      <a:lvl3pPr marL="1143000" indent="-228600" algn="l" rtl="0" fontAlgn="base">
        <a:spcBef>
          <a:spcPct val="0"/>
        </a:spcBef>
        <a:spcAft>
          <a:spcPct val="0"/>
        </a:spcAft>
        <a:buChar char="•"/>
        <a:defRPr sz="2400">
          <a:solidFill>
            <a:srgbClr val="003399"/>
          </a:solidFill>
          <a:latin typeface="Calibri" panose="020F0502020204030204" pitchFamily="34" charset="0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–"/>
        <a:defRPr sz="2000">
          <a:solidFill>
            <a:srgbClr val="003399"/>
          </a:solidFill>
          <a:latin typeface="Calibri" panose="020F0502020204030204" pitchFamily="34" charset="0"/>
        </a:defRPr>
      </a:lvl4pPr>
      <a:lvl5pPr marL="2057400" indent="-228600" algn="l" rtl="0" fontAlgn="base">
        <a:spcBef>
          <a:spcPct val="0"/>
        </a:spcBef>
        <a:spcAft>
          <a:spcPct val="0"/>
        </a:spcAft>
        <a:buChar char="»"/>
        <a:defRPr>
          <a:solidFill>
            <a:srgbClr val="003399"/>
          </a:solidFill>
          <a:latin typeface="Calibri" panose="020F0502020204030204" pitchFamily="34" charset="0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ChangeArrowheads="1"/>
          </p:cNvSpPr>
          <p:nvPr/>
        </p:nvSpPr>
        <p:spPr bwMode="auto">
          <a:xfrm>
            <a:off x="524880" y="1628800"/>
            <a:ext cx="750350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z="32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 algn="ctr"/>
            <a:r>
              <a:rPr lang="en-GB" sz="32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How Summary Justice is changing</a:t>
            </a:r>
          </a:p>
          <a:p>
            <a:pPr lvl="0" algn="ctr"/>
            <a:endParaRPr lang="en-GB" sz="3200" b="1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lvl="0" algn="ctr"/>
            <a:endParaRPr lang="en-GB" sz="32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lvl="0" algn="ctr"/>
            <a:endParaRPr lang="en-GB" sz="3200" dirty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lvl="0" algn="ctr"/>
            <a:r>
              <a:rPr lang="en-GB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Richard Monkhouse JP</a:t>
            </a:r>
          </a:p>
          <a:p>
            <a:pPr lvl="0" algn="ctr"/>
            <a:r>
              <a:rPr lang="en-GB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Chair, Magistrates’ Association</a:t>
            </a:r>
            <a:r>
              <a:rPr lang="en-GB" sz="32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endParaRPr lang="en-GB" sz="24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450563" name="Rectangle 3"/>
          <p:cNvSpPr>
            <a:spLocks noChangeArrowheads="1"/>
          </p:cNvSpPr>
          <p:nvPr/>
        </p:nvSpPr>
        <p:spPr bwMode="auto">
          <a:xfrm>
            <a:off x="125413" y="6237288"/>
            <a:ext cx="8839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1" hangingPunct="1"/>
            <a:endParaRPr lang="en-GB" sz="2400" dirty="0">
              <a:solidFill>
                <a:srgbClr val="003399"/>
              </a:solidFill>
            </a:endParaRPr>
          </a:p>
        </p:txBody>
      </p:sp>
      <p:sp>
        <p:nvSpPr>
          <p:cNvPr id="450572" name="Line 12"/>
          <p:cNvSpPr>
            <a:spLocks noChangeShapeType="1"/>
          </p:cNvSpPr>
          <p:nvPr/>
        </p:nvSpPr>
        <p:spPr bwMode="white">
          <a:xfrm>
            <a:off x="-44451" y="1340768"/>
            <a:ext cx="9178925" cy="0"/>
          </a:xfrm>
          <a:prstGeom prst="line">
            <a:avLst/>
          </a:prstGeom>
          <a:noFill/>
          <a:ln w="12700">
            <a:solidFill>
              <a:srgbClr val="00339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Magistrates’ work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Adult criminal work: 	</a:t>
            </a:r>
            <a:r>
              <a:rPr lang="en-GB" sz="2400" i="1" dirty="0" smtClean="0"/>
              <a:t>95% in magistrates’ courts</a:t>
            </a:r>
          </a:p>
          <a:p>
            <a:r>
              <a:rPr lang="en-GB" dirty="0" smtClean="0"/>
              <a:t>Youth criminal work: 	</a:t>
            </a:r>
            <a:r>
              <a:rPr lang="en-GB" sz="2400" i="1" dirty="0" smtClean="0"/>
              <a:t>98% in youth courts</a:t>
            </a:r>
          </a:p>
          <a:p>
            <a:r>
              <a:rPr lang="en-GB" dirty="0" smtClean="0"/>
              <a:t>Family work: 		</a:t>
            </a:r>
            <a:r>
              <a:rPr lang="en-GB" sz="2400" i="1" dirty="0" smtClean="0"/>
              <a:t>Public and Private Law</a:t>
            </a:r>
            <a:endParaRPr lang="en-GB" dirty="0" smtClean="0"/>
          </a:p>
          <a:p>
            <a:r>
              <a:rPr lang="en-GB" dirty="0" smtClean="0"/>
              <a:t>Private prosecutions 	</a:t>
            </a:r>
            <a:r>
              <a:rPr lang="en-GB" sz="2400" i="1" dirty="0" smtClean="0"/>
              <a:t>Council, H&amp;S, etc.</a:t>
            </a:r>
          </a:p>
          <a:p>
            <a:r>
              <a:rPr lang="en-GB" dirty="0" smtClean="0"/>
              <a:t>Warrants			</a:t>
            </a:r>
            <a:r>
              <a:rPr lang="en-GB" sz="2400" i="1" dirty="0" smtClean="0"/>
              <a:t>in and out of court</a:t>
            </a:r>
          </a:p>
          <a:p>
            <a:r>
              <a:rPr lang="en-GB" dirty="0" smtClean="0"/>
              <a:t>Community engagement - </a:t>
            </a:r>
            <a:r>
              <a:rPr lang="en-GB" sz="2400" i="1" dirty="0" smtClean="0"/>
              <a:t>via Magistrates’ Association</a:t>
            </a:r>
            <a:endParaRPr lang="en-GB" sz="2400" dirty="0" smtClean="0"/>
          </a:p>
          <a:p>
            <a:r>
              <a:rPr lang="en-GB" dirty="0" smtClean="0"/>
              <a:t>Developments?		</a:t>
            </a:r>
            <a:r>
              <a:rPr lang="en-GB" sz="2400" i="1" dirty="0" smtClean="0"/>
              <a:t>White Paper expected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6476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process of sentencing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Guidelines </a:t>
            </a:r>
            <a:r>
              <a:rPr lang="en-GB" dirty="0"/>
              <a:t/>
            </a:r>
            <a:br>
              <a:rPr lang="en-GB" dirty="0"/>
            </a:br>
            <a:r>
              <a:rPr lang="en-GB" sz="2000" dirty="0" smtClean="0"/>
              <a:t>(http://sentencingcouncil.judiciary.gov.uk/sentencing-guidelines.htm) </a:t>
            </a:r>
            <a:endParaRPr lang="en-GB" sz="2000" dirty="0"/>
          </a:p>
          <a:p>
            <a:r>
              <a:rPr lang="en-GB" dirty="0" smtClean="0"/>
              <a:t>Offence seriousness</a:t>
            </a:r>
          </a:p>
          <a:p>
            <a:r>
              <a:rPr lang="en-GB" dirty="0" smtClean="0"/>
              <a:t>Culpability and harm</a:t>
            </a:r>
          </a:p>
          <a:p>
            <a:r>
              <a:rPr lang="en-GB" dirty="0" smtClean="0"/>
              <a:t>Offender mitigation / aggravation</a:t>
            </a:r>
          </a:p>
          <a:p>
            <a:r>
              <a:rPr lang="en-GB" dirty="0" smtClean="0"/>
              <a:t>Engagement with offender – underlying causes</a:t>
            </a:r>
          </a:p>
          <a:p>
            <a:r>
              <a:rPr lang="en-GB" dirty="0" smtClean="0"/>
              <a:t>Legal precedent</a:t>
            </a:r>
          </a:p>
          <a:p>
            <a:r>
              <a:rPr lang="en-GB" dirty="0" smtClean="0"/>
              <a:t>Pre-sentence report – </a:t>
            </a:r>
            <a:r>
              <a:rPr lang="en-GB" sz="2400" i="1" dirty="0" smtClean="0"/>
              <a:t>Probation &amp; YOS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8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Available sentences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Discharge – absolute or conditional</a:t>
            </a:r>
          </a:p>
          <a:p>
            <a:r>
              <a:rPr lang="en-GB" dirty="0" smtClean="0"/>
              <a:t>Fine – related to means and ability to pay</a:t>
            </a:r>
          </a:p>
          <a:p>
            <a:r>
              <a:rPr lang="en-GB" dirty="0" smtClean="0"/>
              <a:t>Community Order</a:t>
            </a:r>
          </a:p>
          <a:p>
            <a:r>
              <a:rPr lang="en-GB" dirty="0" smtClean="0"/>
              <a:t>Suspended sentence (</a:t>
            </a:r>
            <a:r>
              <a:rPr lang="en-GB" sz="2400" i="1" dirty="0" smtClean="0"/>
              <a:t>must pass custody threshold</a:t>
            </a:r>
            <a:r>
              <a:rPr lang="en-GB" dirty="0" smtClean="0"/>
              <a:t>)</a:t>
            </a:r>
          </a:p>
          <a:p>
            <a:r>
              <a:rPr lang="en-GB" dirty="0" smtClean="0"/>
              <a:t>Immediate custody (</a:t>
            </a:r>
            <a:r>
              <a:rPr lang="en-GB" sz="2400" i="1" dirty="0" smtClean="0"/>
              <a:t>6 months adult / 24 months youth</a:t>
            </a:r>
            <a:r>
              <a:rPr lang="en-GB" dirty="0" smtClean="0"/>
              <a:t>)</a:t>
            </a:r>
          </a:p>
          <a:p>
            <a:r>
              <a:rPr lang="en-GB" dirty="0" smtClean="0"/>
              <a:t>Crown Court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Compensation and costs also considered.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86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five purposes of sentencing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05000"/>
            <a:ext cx="8209607" cy="4114800"/>
          </a:xfrm>
        </p:spPr>
        <p:txBody>
          <a:bodyPr/>
          <a:lstStyle/>
          <a:p>
            <a:r>
              <a:rPr lang="en-GB" dirty="0" smtClean="0"/>
              <a:t>Punishment</a:t>
            </a:r>
          </a:p>
          <a:p>
            <a:r>
              <a:rPr lang="en-GB" dirty="0" smtClean="0"/>
              <a:t>Rehabilitation</a:t>
            </a:r>
          </a:p>
          <a:p>
            <a:r>
              <a:rPr lang="en-GB" dirty="0" smtClean="0"/>
              <a:t>Protection of the Public</a:t>
            </a:r>
          </a:p>
          <a:p>
            <a:r>
              <a:rPr lang="en-GB" dirty="0" smtClean="0"/>
              <a:t>Recompense</a:t>
            </a:r>
          </a:p>
          <a:p>
            <a:r>
              <a:rPr lang="en-GB" dirty="0" smtClean="0"/>
              <a:t>Prevention of Crime - deterrence</a:t>
            </a:r>
          </a:p>
          <a:p>
            <a:pPr marL="0" indent="0">
              <a:buNone/>
            </a:pPr>
            <a:r>
              <a:rPr lang="en-GB" dirty="0" smtClean="0"/>
              <a:t>Rare to include all elements in a single order so focus on most important.</a:t>
            </a:r>
          </a:p>
          <a:p>
            <a:pPr marL="0" indent="0">
              <a:buNone/>
            </a:pPr>
            <a:r>
              <a:rPr lang="en-GB" dirty="0" smtClean="0"/>
              <a:t>Important not to “set up to fail”</a:t>
            </a:r>
          </a:p>
        </p:txBody>
      </p:sp>
    </p:spTree>
    <p:extLst>
      <p:ext uri="{BB962C8B-B14F-4D97-AF65-F5344CB8AC3E}">
        <p14:creationId xmlns:p14="http://schemas.microsoft.com/office/powerpoint/2010/main" val="12449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036"/>
            <a:ext cx="8229600" cy="1143000"/>
          </a:xfrm>
        </p:spPr>
        <p:txBody>
          <a:bodyPr/>
          <a:lstStyle/>
          <a:p>
            <a:r>
              <a:rPr lang="en-GB" dirty="0" smtClean="0"/>
              <a:t>Community Orders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smtClean="0"/>
              <a:t>Punitive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686173"/>
          </a:xfrm>
        </p:spPr>
        <p:txBody>
          <a:bodyPr/>
          <a:lstStyle/>
          <a:p>
            <a:r>
              <a:rPr lang="en-GB" sz="2800" dirty="0" smtClean="0"/>
              <a:t>Unpaid W</a:t>
            </a:r>
            <a:r>
              <a:rPr lang="en-GB" sz="2800" dirty="0" smtClean="0">
                <a:solidFill>
                  <a:srgbClr val="0033CC"/>
                </a:solidFill>
              </a:rPr>
              <a:t>o</a:t>
            </a:r>
            <a:r>
              <a:rPr lang="en-GB" sz="2800" dirty="0" smtClean="0"/>
              <a:t>rk</a:t>
            </a:r>
          </a:p>
          <a:p>
            <a:r>
              <a:rPr lang="en-GB" sz="2800" dirty="0" smtClean="0"/>
              <a:t>Curfew</a:t>
            </a:r>
          </a:p>
          <a:p>
            <a:r>
              <a:rPr lang="en-GB" sz="2800" dirty="0" smtClean="0"/>
              <a:t>Exclusion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2800" dirty="0" smtClean="0"/>
              <a:t>Rehabilitative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686173"/>
          </a:xfrm>
        </p:spPr>
        <p:txBody>
          <a:bodyPr/>
          <a:lstStyle/>
          <a:p>
            <a:r>
              <a:rPr lang="en-GB" sz="2800" dirty="0" smtClean="0"/>
              <a:t>Programmes</a:t>
            </a:r>
          </a:p>
          <a:p>
            <a:r>
              <a:rPr lang="en-GB" sz="2800" i="1" dirty="0" smtClean="0"/>
              <a:t>Restorative Justice</a:t>
            </a:r>
            <a:r>
              <a:rPr lang="en-GB" i="1" dirty="0" smtClean="0"/>
              <a:t>*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1" y="4077072"/>
            <a:ext cx="5338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Suspended prison sentences can include some of these elements, but purpose is not to “set up to fail”</a:t>
            </a:r>
          </a:p>
          <a:p>
            <a:r>
              <a:rPr lang="en-GB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Compensation must be considered.</a:t>
            </a:r>
            <a:endParaRPr lang="en-GB" sz="24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774" y="3857142"/>
            <a:ext cx="2681944" cy="248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573088" y="908050"/>
            <a:ext cx="8570912" cy="685800"/>
          </a:xfrm>
        </p:spPr>
        <p:txBody>
          <a:bodyPr/>
          <a:lstStyle/>
          <a:p>
            <a:r>
              <a:rPr lang="en-GB" dirty="0" smtClean="0"/>
              <a:t>Public perception</a:t>
            </a:r>
            <a:endParaRPr lang="en-GB" dirty="0"/>
          </a:p>
        </p:txBody>
      </p:sp>
      <p:graphicFrame>
        <p:nvGraphicFramePr>
          <p:cNvPr id="10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309455"/>
              </p:ext>
            </p:extLst>
          </p:nvPr>
        </p:nvGraphicFramePr>
        <p:xfrm>
          <a:off x="755576" y="1661202"/>
          <a:ext cx="7632848" cy="14124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0520"/>
                <a:gridCol w="1512168"/>
                <a:gridCol w="1440160"/>
              </a:tblGrid>
              <a:tr h="498014"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2008/9</a:t>
                      </a:r>
                      <a:endParaRPr lang="en-GB" sz="2400" b="1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2012/13</a:t>
                      </a:r>
                      <a:endParaRPr lang="en-GB" sz="2400" b="1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105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Crime is increasing nationally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75%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60%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05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Crime is increasing locally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31%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28%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84984"/>
            <a:ext cx="6768752" cy="328959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261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Declining Caseload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2816"/>
            <a:ext cx="6622767" cy="4254176"/>
          </a:xfrm>
        </p:spPr>
      </p:pic>
    </p:spTree>
    <p:extLst>
      <p:ext uri="{BB962C8B-B14F-4D97-AF65-F5344CB8AC3E}">
        <p14:creationId xmlns:p14="http://schemas.microsoft.com/office/powerpoint/2010/main" val="241596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perceptions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50843" y="4509120"/>
            <a:ext cx="81095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When asked about confidence in those involved in the CJS, the public rated magistrates second only to the Police. </a:t>
            </a:r>
            <a:br>
              <a:rPr lang="en-GB" sz="240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dirty="0" smtClean="0">
                <a:solidFill>
                  <a:srgbClr val="003399"/>
                </a:solidFill>
                <a:latin typeface="Calibri" panose="020F0502020204030204" pitchFamily="34" charset="0"/>
              </a:rPr>
              <a:t>(BCS. 2008)</a:t>
            </a:r>
            <a:endParaRPr lang="en-GB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220774"/>
              </p:ext>
            </p:extLst>
          </p:nvPr>
        </p:nvGraphicFramePr>
        <p:xfrm>
          <a:off x="467544" y="2060848"/>
          <a:ext cx="7776864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54759"/>
                <a:gridCol w="1538775"/>
                <a:gridCol w="1383330"/>
              </a:tblGrid>
              <a:tr h="3708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2007/08</a:t>
                      </a:r>
                      <a:endParaRPr lang="en-GB" sz="2400" b="1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2011</a:t>
                      </a:r>
                      <a:r>
                        <a:rPr lang="en-GB" sz="2400" b="1" baseline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/12</a:t>
                      </a:r>
                      <a:endParaRPr lang="en-GB" sz="2400" b="1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The CJS as a whole is fair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56%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61%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The CJS as a whole is efficient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37%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43%</a:t>
                      </a:r>
                      <a:endParaRPr lang="en-GB" sz="24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62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So, falling workload in the courts – Why?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Falling crime?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Magistrates more efficient?</a:t>
            </a:r>
          </a:p>
          <a:p>
            <a:r>
              <a:rPr lang="en-GB" dirty="0" smtClean="0"/>
              <a:t>More cases being diverted from court?</a:t>
            </a:r>
          </a:p>
          <a:p>
            <a:pPr marL="0" indent="0">
              <a:buNone/>
            </a:pPr>
            <a:r>
              <a:rPr lang="en-GB" u="sng" dirty="0" smtClean="0"/>
              <a:t>Results</a:t>
            </a:r>
          </a:p>
          <a:p>
            <a:r>
              <a:rPr lang="en-GB" dirty="0" smtClean="0"/>
              <a:t>Magistrate numbers fallen by one third</a:t>
            </a:r>
          </a:p>
          <a:p>
            <a:r>
              <a:rPr lang="en-GB" dirty="0" smtClean="0"/>
              <a:t>Courts closing</a:t>
            </a:r>
          </a:p>
          <a:p>
            <a:r>
              <a:rPr lang="en-GB" dirty="0" smtClean="0"/>
              <a:t>Court staff diminishing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8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Increasing </a:t>
            </a:r>
            <a:r>
              <a:rPr lang="en-GB" sz="2400" dirty="0"/>
              <a:t>d</a:t>
            </a:r>
            <a:r>
              <a:rPr lang="en-GB" sz="2400" dirty="0" smtClean="0"/>
              <a:t>iversion from the court system</a:t>
            </a:r>
          </a:p>
          <a:p>
            <a:r>
              <a:rPr lang="en-GB" sz="2400" dirty="0" smtClean="0"/>
              <a:t>Reducing court estate – does one size fit all?</a:t>
            </a:r>
          </a:p>
          <a:p>
            <a:r>
              <a:rPr lang="en-GB" sz="2400" dirty="0" smtClean="0"/>
              <a:t>Technology beginning to be brought in</a:t>
            </a:r>
          </a:p>
          <a:p>
            <a:r>
              <a:rPr lang="en-GB" sz="2400" dirty="0" smtClean="0"/>
              <a:t>National directives rather than local innovation.</a:t>
            </a:r>
          </a:p>
          <a:p>
            <a:r>
              <a:rPr lang="en-GB" sz="2400" dirty="0" smtClean="0"/>
              <a:t>What does community justice mean now?</a:t>
            </a:r>
          </a:p>
          <a:p>
            <a:r>
              <a:rPr lang="en-GB" sz="2400" dirty="0" smtClean="0"/>
              <a:t>“Transforming Rehabilitation” – changes to Probation in care of offenders and delivery of community orders.</a:t>
            </a:r>
          </a:p>
          <a:p>
            <a:r>
              <a:rPr lang="en-GB" sz="2400" dirty="0" smtClean="0"/>
              <a:t>Is the current focus on Cost rather than Justice?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6116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72"/>
            <a:ext cx="914400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5732767"/>
            <a:ext cx="3478028" cy="1122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6450623" cy="823913"/>
          </a:xfrm>
        </p:spPr>
        <p:txBody>
          <a:bodyPr/>
          <a:lstStyle/>
          <a:p>
            <a:r>
              <a:rPr lang="en-GB" sz="3200" dirty="0" smtClean="0">
                <a:latin typeface="Calibri" panose="020F0502020204030204" pitchFamily="34" charset="0"/>
              </a:rPr>
              <a:t>Magistracy up to 1900</a:t>
            </a:r>
            <a:endParaRPr lang="en-GB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679010938"/>
              </p:ext>
            </p:extLst>
          </p:nvPr>
        </p:nvGraphicFramePr>
        <p:xfrm>
          <a:off x="611560" y="1628800"/>
          <a:ext cx="8072066" cy="34540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21"/>
                <a:gridCol w="6991945"/>
              </a:tblGrid>
              <a:tr h="4332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1361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Justices</a:t>
                      </a:r>
                      <a:r>
                        <a:rPr lang="en-GB" sz="2000" baseline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 of the Peace formed under statute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2730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1439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Henry VI requires JPs to have property and £20 per year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2730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1468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Can give summary verdict without jury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332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1620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JPs</a:t>
                      </a:r>
                      <a:r>
                        <a:rPr lang="en-GB" sz="2000" baseline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 are “l</a:t>
                      </a:r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anded gentry”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332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1690s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Sentencing powers included hanging and transportation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332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1780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JPs reputation damaged (Fielding’s novels </a:t>
                      </a:r>
                      <a:r>
                        <a:rPr lang="en-GB" sz="2000" dirty="0" err="1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etc</a:t>
                      </a:r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)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332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1839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JPs receive professional support from clerks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33235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1888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Local Govt Act. Councils took over JP admin functions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6445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6450623" cy="823913"/>
          </a:xfrm>
        </p:spPr>
        <p:txBody>
          <a:bodyPr/>
          <a:lstStyle/>
          <a:p>
            <a:r>
              <a:rPr lang="en-GB" sz="3200" dirty="0" smtClean="0">
                <a:latin typeface="Calibri" panose="020F0502020204030204" pitchFamily="34" charset="0"/>
              </a:rPr>
              <a:t>Magistracy 20</a:t>
            </a:r>
            <a:r>
              <a:rPr lang="en-GB" sz="3200" baseline="30000" dirty="0" smtClean="0">
                <a:latin typeface="Calibri" panose="020F0502020204030204" pitchFamily="34" charset="0"/>
              </a:rPr>
              <a:t>th</a:t>
            </a:r>
            <a:r>
              <a:rPr lang="en-GB" sz="3200" dirty="0" smtClean="0">
                <a:latin typeface="Calibri" panose="020F0502020204030204" pitchFamily="34" charset="0"/>
              </a:rPr>
              <a:t> &amp; 21</a:t>
            </a:r>
            <a:r>
              <a:rPr lang="en-GB" sz="3200" baseline="30000" dirty="0" smtClean="0">
                <a:latin typeface="Calibri" panose="020F0502020204030204" pitchFamily="34" charset="0"/>
              </a:rPr>
              <a:t>st</a:t>
            </a:r>
            <a:r>
              <a:rPr lang="en-GB" sz="3200" dirty="0" smtClean="0">
                <a:latin typeface="Calibri" panose="020F0502020204030204" pitchFamily="34" charset="0"/>
              </a:rPr>
              <a:t> Century</a:t>
            </a:r>
            <a:endParaRPr lang="en-GB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75223895"/>
              </p:ext>
            </p:extLst>
          </p:nvPr>
        </p:nvGraphicFramePr>
        <p:xfrm>
          <a:off x="767543" y="1338416"/>
          <a:ext cx="7928050" cy="43956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145"/>
                <a:gridCol w="6631905"/>
              </a:tblGrid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1906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Property qualification removed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1908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Children’s Act</a:t>
                      </a:r>
                      <a:r>
                        <a:rPr lang="en-GB" sz="2000" baseline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 led to Youth Courts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1919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First female JP appointed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1920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Magistrates’</a:t>
                      </a:r>
                      <a:r>
                        <a:rPr lang="en-GB" sz="2000" baseline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 Association formed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1956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Crown Courts established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33224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1958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Restriction on powers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1962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Extension of powers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58472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1966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MA introduces Sentencing Guidelines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1972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Community Sentences introduced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9796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2002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Auld Review of Criminal Courts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249872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2003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Courts Act sees introduction of HMCS,</a:t>
                      </a:r>
                      <a:r>
                        <a:rPr lang="en-GB" sz="2000" baseline="0" dirty="0" smtClean="0">
                          <a:solidFill>
                            <a:srgbClr val="003399"/>
                          </a:solidFill>
                          <a:latin typeface="Calibri" panose="020F0502020204030204" pitchFamily="34" charset="0"/>
                        </a:rPr>
                        <a:t> now HMCTS</a:t>
                      </a:r>
                      <a:endParaRPr lang="en-GB" sz="2000" dirty="0">
                        <a:solidFill>
                          <a:srgbClr val="0033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724" y="5702978"/>
            <a:ext cx="3492276" cy="112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2740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 of the Courts pre 2005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Magistrates Courts Committees made up of magistrates who ran their own Courts.</a:t>
            </a:r>
          </a:p>
          <a:p>
            <a:r>
              <a:rPr lang="en-GB" dirty="0" smtClean="0"/>
              <a:t>Financed by local authorities and national government</a:t>
            </a:r>
          </a:p>
          <a:p>
            <a:r>
              <a:rPr lang="en-GB" dirty="0" smtClean="0"/>
              <a:t>Each Court employed their own Justices’ Clerk. (~350)</a:t>
            </a:r>
          </a:p>
          <a:p>
            <a:r>
              <a:rPr lang="en-GB" dirty="0" smtClean="0"/>
              <a:t>Already reducing when Courts Act 2003 implemented.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74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Sir Robin Auld Recommendations (2001)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Fundamental changes recommended:</a:t>
            </a:r>
          </a:p>
          <a:p>
            <a:r>
              <a:rPr lang="en-GB" dirty="0" smtClean="0"/>
              <a:t>National administration (implemented)</a:t>
            </a:r>
          </a:p>
          <a:p>
            <a:r>
              <a:rPr lang="en-GB" dirty="0" smtClean="0"/>
              <a:t>Single court at 3 levels (not implemented)</a:t>
            </a:r>
          </a:p>
          <a:p>
            <a:pPr lvl="1"/>
            <a:r>
              <a:rPr lang="en-GB" dirty="0" smtClean="0"/>
              <a:t>Lower level: 	Less serious / Magistrates</a:t>
            </a:r>
          </a:p>
          <a:p>
            <a:pPr lvl="1"/>
            <a:r>
              <a:rPr lang="en-GB" dirty="0" smtClean="0"/>
              <a:t>Middle level: 	More serious / Magistrates and District 				Judges</a:t>
            </a:r>
          </a:p>
          <a:p>
            <a:pPr lvl="1"/>
            <a:r>
              <a:rPr lang="en-GB" dirty="0" smtClean="0"/>
              <a:t>Higher level: 	Very serious / Crown Court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90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 of Courts post 2005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HMCS (later HMCTS) formed to cover administration of all courts</a:t>
            </a:r>
          </a:p>
          <a:p>
            <a:r>
              <a:rPr lang="en-GB" dirty="0" smtClean="0"/>
              <a:t>Almost 100 courts closed and benches merged</a:t>
            </a:r>
          </a:p>
          <a:p>
            <a:r>
              <a:rPr lang="en-GB" dirty="0" smtClean="0"/>
              <a:t>Now 26 Justices’ Clerks, cover E &amp; W.</a:t>
            </a:r>
          </a:p>
          <a:p>
            <a:r>
              <a:rPr lang="en-GB" dirty="0" smtClean="0"/>
              <a:t>No of magistrates fallen by almost one third.</a:t>
            </a:r>
          </a:p>
          <a:p>
            <a:r>
              <a:rPr lang="en-GB" dirty="0" smtClean="0"/>
              <a:t>A national body delivering local justice.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500615"/>
            <a:ext cx="3477110" cy="103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6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magistrates in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965" y="1772816"/>
            <a:ext cx="8569325" cy="4114800"/>
          </a:xfrm>
        </p:spPr>
        <p:txBody>
          <a:bodyPr/>
          <a:lstStyle/>
          <a:p>
            <a:r>
              <a:rPr lang="en-GB" dirty="0" smtClean="0"/>
              <a:t>21,500, down from 30,000 in 2005</a:t>
            </a:r>
          </a:p>
          <a:p>
            <a:r>
              <a:rPr lang="en-GB" dirty="0" smtClean="0"/>
              <a:t>48% male, 52% female</a:t>
            </a:r>
          </a:p>
          <a:p>
            <a:r>
              <a:rPr lang="en-GB" dirty="0" smtClean="0"/>
              <a:t>Average age &gt; 60</a:t>
            </a:r>
          </a:p>
          <a:p>
            <a:r>
              <a:rPr lang="en-GB" dirty="0" smtClean="0"/>
              <a:t>8.5% BME, increasing and improving, but fast enough?</a:t>
            </a:r>
          </a:p>
          <a:p>
            <a:r>
              <a:rPr lang="en-GB" dirty="0" smtClean="0"/>
              <a:t>Occupationally not diverse.</a:t>
            </a:r>
          </a:p>
          <a:p>
            <a:r>
              <a:rPr lang="en-GB" dirty="0" smtClean="0"/>
              <a:t>Normally, sit as a panel of three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197" y="4077072"/>
            <a:ext cx="3108609" cy="19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magistrates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993583" cy="4392488"/>
          </a:xfrm>
        </p:spPr>
        <p:txBody>
          <a:bodyPr/>
          <a:lstStyle/>
          <a:p>
            <a:r>
              <a:rPr lang="en-GB" dirty="0" smtClean="0"/>
              <a:t>All cases start at magistrates’ courts</a:t>
            </a:r>
          </a:p>
          <a:p>
            <a:r>
              <a:rPr lang="en-GB" dirty="0" smtClean="0"/>
              <a:t>Allocation decision made - where case heard (</a:t>
            </a:r>
            <a:r>
              <a:rPr lang="en-GB" sz="2400" i="1" dirty="0" smtClean="0"/>
              <a:t>Summary – Either way – Indictable only</a:t>
            </a:r>
            <a:r>
              <a:rPr lang="en-GB" dirty="0"/>
              <a:t>)</a:t>
            </a:r>
            <a:r>
              <a:rPr lang="en-GB" dirty="0" smtClean="0"/>
              <a:t> </a:t>
            </a:r>
          </a:p>
          <a:p>
            <a:r>
              <a:rPr lang="en-GB" dirty="0" smtClean="0"/>
              <a:t>Bail considerations where necessary.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sz="2400" i="1" dirty="0" smtClean="0"/>
              <a:t>with or without conditions / remand in custody</a:t>
            </a:r>
            <a:r>
              <a:rPr lang="en-GB" i="1" dirty="0" smtClean="0"/>
              <a:t>)</a:t>
            </a:r>
          </a:p>
          <a:p>
            <a:r>
              <a:rPr lang="en-GB" dirty="0" smtClean="0"/>
              <a:t>Case management (</a:t>
            </a:r>
            <a:r>
              <a:rPr lang="en-GB" sz="2400" i="1" dirty="0" smtClean="0"/>
              <a:t>effective hearings</a:t>
            </a:r>
            <a:r>
              <a:rPr lang="en-GB" dirty="0" smtClean="0"/>
              <a:t>)</a:t>
            </a:r>
          </a:p>
          <a:p>
            <a:r>
              <a:rPr lang="en-GB" dirty="0" smtClean="0"/>
              <a:t>Trials </a:t>
            </a:r>
          </a:p>
          <a:p>
            <a:r>
              <a:rPr lang="en-GB" dirty="0" smtClean="0"/>
              <a:t>Sentencing</a:t>
            </a:r>
          </a:p>
          <a:p>
            <a:pPr marL="0" indent="0">
              <a:buNone/>
            </a:pPr>
            <a:r>
              <a:rPr lang="en-GB" dirty="0" smtClean="0"/>
              <a:t>All governed by Criminal Procedure Rules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i="1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361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62"/>
</p:tagLst>
</file>

<file path=ppt/theme/theme1.xml><?xml version="1.0" encoding="utf-8"?>
<a:theme xmlns:a="http://schemas.openxmlformats.org/drawingml/2006/main" name="MA style">
  <a:themeElements>
    <a:clrScheme name="MA styl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 styl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MA styl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 styl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 styl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 styl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 sty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 sty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 sty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14842</TotalTime>
  <Words>665</Words>
  <Application>Microsoft Office PowerPoint</Application>
  <PresentationFormat>On-screen Show (4:3)</PresentationFormat>
  <Paragraphs>163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Gill Sans MT</vt:lpstr>
      <vt:lpstr>Times New Roman</vt:lpstr>
      <vt:lpstr>MA style</vt:lpstr>
      <vt:lpstr>PowerPoint Presentation</vt:lpstr>
      <vt:lpstr>PowerPoint Presentation</vt:lpstr>
      <vt:lpstr>Magistracy up to 1900</vt:lpstr>
      <vt:lpstr>Magistracy 20th &amp; 21st Century</vt:lpstr>
      <vt:lpstr>Organisation of the Courts pre 2005</vt:lpstr>
      <vt:lpstr>Sir Robin Auld Recommendations (2001)</vt:lpstr>
      <vt:lpstr>Organisation of Courts post 2005</vt:lpstr>
      <vt:lpstr>Who are magistrates in 2014</vt:lpstr>
      <vt:lpstr>What do magistrates do?</vt:lpstr>
      <vt:lpstr>Magistrates’ work </vt:lpstr>
      <vt:lpstr>The process of sentencing </vt:lpstr>
      <vt:lpstr>Available sentences</vt:lpstr>
      <vt:lpstr>The five purposes of sentencing</vt:lpstr>
      <vt:lpstr>Community Orders</vt:lpstr>
      <vt:lpstr>Public perception</vt:lpstr>
      <vt:lpstr>Declining Caseload</vt:lpstr>
      <vt:lpstr>Public perceptions</vt:lpstr>
      <vt:lpstr>So, falling workload in the courts – Why?</vt:lpstr>
      <vt:lpstr>Where are we now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AGM 2003 Presentation</dc:title>
  <dc:creator>Richard</dc:creator>
  <cp:lastModifiedBy>RGM2_000</cp:lastModifiedBy>
  <cp:revision>629</cp:revision>
  <dcterms:created xsi:type="dcterms:W3CDTF">2000-02-28T20:42:56Z</dcterms:created>
  <dcterms:modified xsi:type="dcterms:W3CDTF">2014-06-19T07:49:20Z</dcterms:modified>
</cp:coreProperties>
</file>