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North" initials="MN" lastIdx="7" clrIdx="0"/>
  <p:cmAuthor id="1" name="Alix Boyes" initials="AB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D7"/>
    <a:srgbClr val="9BD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303AA-F5D2-47C4-8F62-EE9FBEEF571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E0D0E0-0E5B-4A88-8E6F-698DF6B9FB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1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5996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BD19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" y="0"/>
            <a:ext cx="914261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641240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J351/02 </a:t>
            </a:r>
            <a:r>
              <a:rPr lang="en-GB" sz="2600" b="1" dirty="0" smtClean="0">
                <a:solidFill>
                  <a:schemeClr val="bg1"/>
                </a:solidFill>
              </a:rPr>
              <a:t>Exploring </a:t>
            </a:r>
            <a:r>
              <a:rPr lang="en-GB" sz="2600" b="1" dirty="0">
                <a:solidFill>
                  <a:schemeClr val="bg1"/>
                </a:solidFill>
              </a:rPr>
              <a:t>effects and impact </a:t>
            </a:r>
            <a:endParaRPr lang="en-GB" sz="2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5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 is about Text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2,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Prime of Miss Jean </a:t>
            </a:r>
            <a:r>
              <a:rPr lang="en-US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Muriel Spark.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lain" startAt="3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Look again at lines 1-23.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Explore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writer presents Miss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Brodie’s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attitude towards Miss Mackey, the    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headmistress.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Support your ideas by referring to the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language and structure of this section, using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relevant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subject terminology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    [12]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    			   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                </a:t>
            </a:r>
            <a:endParaRPr lang="en-GB" sz="14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8244408" y="4130498"/>
            <a:ext cx="0" cy="37862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7709021" y="4527373"/>
            <a:ext cx="1083298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12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865797" y="1015821"/>
            <a:ext cx="1810659" cy="829003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ask candidates to look at the other unseen text i.e. a different text to question 2.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 flipV="1">
            <a:off x="2699793" y="1124745"/>
            <a:ext cx="4166004" cy="30557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923928" y="4256781"/>
            <a:ext cx="2289380" cy="900411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question will always make reference to the use of language and structure. Candidates should  try to give an equal balance of references to both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835696" y="4263430"/>
            <a:ext cx="1872208" cy="69511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be reminded that they need to refer closely to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2771800" y="3516385"/>
            <a:ext cx="277501" cy="74704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232905" y="5074489"/>
            <a:ext cx="1584176" cy="101880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is more heavily weighted in this paper than in paper 1.  AO2 is worth 18/40 marks for the Reading section in Component 2.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217997" y="1844824"/>
            <a:ext cx="1647800" cy="56768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focus on a larger amount of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049301" y="2128664"/>
            <a:ext cx="2163687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556171" y="3516385"/>
            <a:ext cx="0" cy="74039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8" idx="0"/>
          </p:cNvCxnSpPr>
          <p:nvPr/>
        </p:nvCxnSpPr>
        <p:spPr>
          <a:xfrm flipV="1">
            <a:off x="8024993" y="4130499"/>
            <a:ext cx="219415" cy="94399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403648" y="2780928"/>
            <a:ext cx="5211777" cy="27463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615424" y="2780928"/>
            <a:ext cx="1647800" cy="56768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will need to focus on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 and their influence on the reader.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5580112" y="3516385"/>
            <a:ext cx="0" cy="74039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56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5" grpId="0" animBg="1"/>
      <p:bldP spid="16" grpId="0" animBg="1"/>
      <p:bldP spid="18" grpId="0" animBg="1"/>
      <p:bldP spid="20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is about Text 1,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Unreliable Memoirs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Text 2,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Prime of Miss Jean </a:t>
            </a:r>
            <a:r>
              <a:rPr lang="en-US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lain" startAt="4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 these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texts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school is presented as a challenging place for the pupils.’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far do you agree with this statement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In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your answer you should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your impressions of the pupils’ various experiences of school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explain what you find unusual about their school environment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ways the writers present the pupils’ experiences of school.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Support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your response with quotations from both texts.</a:t>
            </a:r>
          </a:p>
          <a:p>
            <a:pPr marL="0" indent="0">
              <a:buNone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	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18]</a:t>
            </a:r>
          </a:p>
          <a:p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7524328" y="5009276"/>
            <a:ext cx="1117713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6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AO4: 12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0486" y="3144380"/>
            <a:ext cx="469641" cy="25607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7504" y="3566999"/>
            <a:ext cx="469641" cy="25607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77145" y="3144380"/>
            <a:ext cx="420136" cy="10227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7145" y="3325473"/>
            <a:ext cx="420136" cy="8437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77145" y="3695038"/>
            <a:ext cx="420136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2793731" y="94537"/>
            <a:ext cx="2016224" cy="720081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final Reading question is a comparative task, looking at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272143" y="4710247"/>
            <a:ext cx="1800200" cy="59805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need to use evidence from both texts to support their response.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7091570" y="1772815"/>
            <a:ext cx="1767713" cy="720703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This question will focus on a critical reading and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 of both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380312" y="2976704"/>
            <a:ext cx="1580728" cy="84751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Candidates’ evaluation should be developed through a comparison of both texts.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6900512" y="4053727"/>
            <a:ext cx="1580728" cy="120873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will be required to give personal, considered judgements on the texts and consider the overall impact of both texts on the reader.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8067398" y="4635308"/>
            <a:ext cx="15786" cy="37396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2483769" y="620688"/>
            <a:ext cx="313728" cy="42141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4895879" y="1700808"/>
            <a:ext cx="2195691" cy="32392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660232" y="3399691"/>
            <a:ext cx="720080" cy="2953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813721" y="620688"/>
            <a:ext cx="262335" cy="42141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2699792" y="3547364"/>
            <a:ext cx="4212572" cy="113311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4944888" y="4251778"/>
            <a:ext cx="234844" cy="4540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61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24" grpId="0" animBg="1"/>
      <p:bldP spid="52" grpId="0" animBg="1"/>
      <p:bldP spid="60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9" y="404664"/>
            <a:ext cx="8424935" cy="5693854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B </a:t>
            </a:r>
          </a:p>
          <a:p>
            <a:pPr algn="ctr"/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Writing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imaginatively and creatively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Choose ONE of the following writing tasks.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You are advised to spend one hour on this section.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 this section you will be assessed on the quality of your extended response, these questions are marked with an asterisk (*).  You are advised to plan and check your work carefully.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64" indent="-342864">
              <a:buAutoNum type="arabicPlain" startAt="5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Imagine you are writing your autobiography.  Describe your experiences of starting a new school.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You could write about: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people that made the biggest impression on you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ways in which you behaved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way that you feel about those events now.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 [40]*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316416" y="5032274"/>
            <a:ext cx="0" cy="50405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7668344" y="4525897"/>
            <a:ext cx="1296144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AO5i &amp;ii: 24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AO6: 16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88224" y="1088740"/>
            <a:ext cx="1512168" cy="64807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respond to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creative writing task from a choice of two.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>
            <a:off x="4139953" y="1412776"/>
            <a:ext cx="2448271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7344308" y="2852937"/>
            <a:ext cx="1620180" cy="8093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writing tasks will include assessment of vocabulary, sentence structure, spelling and punctuation (AO6).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275857" y="2622940"/>
            <a:ext cx="4060854" cy="62865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962668" y="2008510"/>
            <a:ext cx="1512168" cy="64807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Writing tasks will be loosely connected to the theme of the reading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344949" y="2656582"/>
            <a:ext cx="1" cy="100575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540329" y="3875647"/>
            <a:ext cx="2208135" cy="9782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Over time candidates will be asked to write in different forms and genres which could include narratives, personal writing, descriptive pieces.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716492" y="3890911"/>
            <a:ext cx="2822102" cy="4891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576674" y="5007733"/>
            <a:ext cx="1576760" cy="5308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Bullet points will be provided for support.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139953" y="5007733"/>
            <a:ext cx="2448271" cy="26541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9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9" y="404664"/>
            <a:ext cx="8424935" cy="3323975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64" indent="-342864">
              <a:buAutoNum type="arabicPlain" startAt="6"/>
            </a:pPr>
            <a:r>
              <a:rPr lang="en-GB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Outsider.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Use this as a title for a story or a piece of personal writing.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In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writing you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should: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hoose a clear viewpoint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describe the setting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explore what being ‘an outsider’ means.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</a:t>
            </a:r>
            <a:endParaRPr lang="en-GB" sz="1400" dirty="0"/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  						         [40]*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324315" y="3736325"/>
            <a:ext cx="0" cy="64273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7676243" y="4379063"/>
            <a:ext cx="1296144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AO5i &amp;ii: 24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AO6: 16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96136" y="1846062"/>
            <a:ext cx="1122269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4716016" y="3229948"/>
            <a:ext cx="1944216" cy="70310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writing tasks will include assessment of vocabulary, sentence structure, spelling and punctuation (AO6).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4860032" y="1916832"/>
            <a:ext cx="936104" cy="131311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918404" y="2587522"/>
            <a:ext cx="1576267" cy="5308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Bullet points will be provided for support.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3491881" y="2852936"/>
            <a:ext cx="3426523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918405" y="1340768"/>
            <a:ext cx="1592765" cy="9782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will have a choice of form and genre for example, a narrative, personal writing, descriptive piece.</a:t>
            </a:r>
          </a:p>
        </p:txBody>
      </p:sp>
    </p:spTree>
    <p:extLst>
      <p:ext uri="{BB962C8B-B14F-4D97-AF65-F5344CB8AC3E}">
        <p14:creationId xmlns:p14="http://schemas.microsoft.com/office/powerpoint/2010/main" val="159420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Guidance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 guide is designed to take you through J351/02 OCR GCSE English Language exam paper for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2: Exploring effects and impact.  Its aim is to explain how candidates should approach each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and to show how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marks are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awarded. 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orange text boxes offer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explanation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 the questions on the exam paper.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response to them.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green text boxes focus on the awarding of marks for each question.  They give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information on the amount of marks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in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relation to the assessment objectives attributed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6948264" y="3140968"/>
            <a:ext cx="1224136" cy="90997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is based on unseen texts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084168" y="3068960"/>
            <a:ext cx="845572" cy="46486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6929738" y="5172946"/>
            <a:ext cx="1098645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12 marks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868144" y="4869160"/>
            <a:ext cx="1061595" cy="55697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24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116632"/>
            <a:ext cx="8496944" cy="5955464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1: </a:t>
            </a:r>
            <a:r>
              <a:rPr lang="en-GB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Unreliable Memoirs,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Clive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James (1980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 is an abridged extract from Clive James’ autobiography, Unreliable Memoirs, published in 1980. Here he describes his experiences of life at school. </a:t>
            </a:r>
            <a:endParaRPr lang="en-US" sz="13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Disaster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struck on the first day, when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Carnaby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was assigned to a different class. In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quiet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desperation I sought out his company in the playground, but he was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surrounded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by lots of new friends. Soon enough I made new friends in my own class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but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not in the same way as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Carnaby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did. His natural authority was reinforced by early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5	maturity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. Either that year or the year after, his voice broke. He had acne for about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days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and grew a foot taller. During this period almost everyone except me did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something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similar. I obstinately stayed small. Nobody looked up to me any longer. </a:t>
            </a:r>
          </a:p>
          <a:p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In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that first year the only thing that made me worth knowing was my good marks.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teachers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weren’t brilliant but they were conscientious. At the half-yearly examinations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10	I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averaged in the high nineties, coming third in the class. Things might have gone on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like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that for a good while longer if it had not been for Mary Luke. </a:t>
            </a:r>
          </a:p>
          <a:p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I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was coping with physics and chemistry well enough while Mr. Ryan was still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teaching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them. But Mr. Ryan was due for retirement, an event which was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hastened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	by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an accident in the laboratory. He was showing us how careful you had to be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15	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handling potassium in the presence of water. Certainly you had to be more careful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than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he was. The school’s entire supply of potassium was ignited at once. Wreathed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by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dense smoke and lit by garish flames, the stunned Mr. Ryan looked like an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ancient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Greek god in receipt of bad news. The smoke enveloped us all. Windows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being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thrown open, it jetted into what passed for a playground, where it hung around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20	like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some sinister leftover from a battle on the Somme. Shocked, scorched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gassed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Mr. Ryan was carried away, never to return. 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954707" y="656693"/>
            <a:ext cx="1620180" cy="79208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is based on unseen prose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fiction or literary non-fiction.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483768" y="399990"/>
            <a:ext cx="4464496" cy="6527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976944" y="1628800"/>
            <a:ext cx="1620180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Texts will be taken from the 20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and/or 21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centuries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flipH="1" flipV="1">
            <a:off x="7596336" y="656693"/>
            <a:ext cx="190698" cy="97210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6948264" y="2420888"/>
            <a:ext cx="1620180" cy="504056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Contextual information will be given to introduce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2555776" y="980728"/>
            <a:ext cx="4392488" cy="16921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35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6246" y="116632"/>
            <a:ext cx="8496944" cy="6324796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Back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from his third retirement came Mary Luke. A chronic shortage of teachers led to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Mary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Luke being magically resurrected after each burial. Why he should have been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called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Mary was lost in antiquity. The school presented him with a pocket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25	every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time he retired. Perhaps that was a mistake. It might have been the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massed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ticking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that kept him alive. Anyway, Mary Luke, having ruined science for a whole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generation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of schoolboys, came back from the shadows to ruin science for me. </a:t>
            </a:r>
          </a:p>
          <a:p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Mary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was keen but incomprehensible. The first thing he said at the beginning of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every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lesson, whether of physics or chemistry, was ‘Make a Bunsen burner’. He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30	apparently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convinced that given the right encouragement we would continue our 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science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studies in makeshift laboratories at home. So we might have done, if we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could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have understood anything else he said. The mouth moved constantly.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‘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Combustioff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off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magnesioff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,’ Mary would announce keenly. ‘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Magnesioff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off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oxidoff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off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hydrogoff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off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givoff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off.’ Worriedly I slid the cap off the inverted jar and ignited the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35	gaseous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contents to prove the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hydrogoff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had been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givoff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off. Carefully I drew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apparatus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in my book, already aware that these experiments would be the last I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would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ever understand. </a:t>
            </a:r>
          </a:p>
          <a:p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In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English I shone – fitfully, but sufficiently to keep my morale from collapsing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altogether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. Our teacher in the early years was ‘Jazz’ </a:t>
            </a:r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Aked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. He also doubled as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40	music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teacher: hence the nickname. ‘Jazz’ taught English according to 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curriculum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. Without resorting to violence, ‘Jazz’ had a way of getting results.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Eventually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 learned to parse any sentence* I was given. I couldn’t do it now, but the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knowledge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is still there at an unconscious level. It was invaluable training. On top of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that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he set good essay subjects. My essays were sometimes read out to the class. I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45	was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thereby established all over again as teacher’s pet, but at least it was </a:t>
            </a:r>
            <a:r>
              <a:rPr lang="en-US" sz="1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something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In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those dreadful days when everyone else seemed to be doubling in size overnight,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	while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simultaneously acquiring an Adam’s apple like a half-swallowed rock… 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*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parse any sentence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– describe the parts of a sentence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71600" y="260648"/>
            <a:ext cx="1008112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Line numbers will be given for reference.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>
            <a:stCxn id="3" idx="1"/>
          </p:cNvCxnSpPr>
          <p:nvPr/>
        </p:nvCxnSpPr>
        <p:spPr>
          <a:xfrm flipH="1">
            <a:off x="611560" y="562373"/>
            <a:ext cx="360040" cy="20233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814387" y="4437112"/>
            <a:ext cx="2016224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 glossary will be provided for unfamiliar words/ contextual references, if needed.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604718" y="4738836"/>
            <a:ext cx="2209669" cy="121044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54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260648"/>
            <a:ext cx="8496944" cy="5693854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Text 2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Prime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of Miss Jean </a:t>
            </a:r>
            <a:r>
              <a:rPr lang="en-US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Muriel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Spark (1961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This is an abridged extract from the novel The Prime of Miss Jean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, by Muriel Spark, published in 1961.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Miss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is a teacher at a girls’ school. Miss Mackay is the headmistress. The extract takes place at the beginning of the school year. Miss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has recently returned from a holiday in Italy.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Good morning, sit down, girls,’ said the headmistress who had entered in a hurry, leaving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door wide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open.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passed behind her with her head up, up, and shut the door with the utmost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meaning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	‘I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only just looked in,’ said Miss Mackay, ‘and I have to be off. Well, girls, this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first day of the new session. Are we downhearted? No. You girls must work hard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this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 at every subject and pass your qualifying examination with flying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colours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Next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 you will be in the Senior school, remember. I hope you’ve all had a nice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summer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holiday, you all look nice and brown. I hope in due course of time to read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	your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essays on how you spent them.’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When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she had gone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looked hard at the door for a long time. A girl, called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Judith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giggled.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said to Judith, ‘That will do.’ She turned to the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blackboard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rubbed out with her duster the long division sum she always kept on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blackboard in case of intrusions from outside during any arithmetic periods when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15	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should happen not to be teaching arithmetic. When she had done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57435" y="764704"/>
            <a:ext cx="1363039" cy="57258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Texts will be taken from the 20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21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centuries.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>
            <a:stCxn id="3" idx="1"/>
          </p:cNvCxnSpPr>
          <p:nvPr/>
        </p:nvCxnSpPr>
        <p:spPr>
          <a:xfrm flipH="1" flipV="1">
            <a:off x="5364089" y="476673"/>
            <a:ext cx="2093346" cy="57432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7457435" y="2883609"/>
            <a:ext cx="1363039" cy="761415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two unseen texts will have a clear thematic link.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3345308" y="1510970"/>
            <a:ext cx="4112127" cy="17533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88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5"/>
            <a:ext cx="8496944" cy="5909298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she turned back to the class and said, ‘Are we downhearted no, are we downhearted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no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I shall be able to tell you a great deal this term. As you know, I don’t believe in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talking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down to children, you are capable of grasping more than is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generally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appreciated by your elders. Qualifying examination or no qualifying examination, you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	will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the benefit of my experiences in Italy. In Rome I saw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Colosseum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where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gladiators died and the slaves were thrown to the lions. A vulgar American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remarked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me, “It looks like a mighty fine quarry.” They talk nasally. Mary, what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does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talk nasally mean?’ 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Mary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did not know. 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	‘Stupid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 ever,’ said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‘Eunice?’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‘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Through your nose,’ said Eunice.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‘Answer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a complete sentence, please,’ said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‘This year I think you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must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 start answering in complete sentences, I must try to remember this rule.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Your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correct answer is “To talk nasally means to talk through one’s nose”.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30	American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said, “It looks like a mighty fine quarry.” Ah, it was there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gladiators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fought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“Hail Caesar!” they cried. “These about to die salute thee!’ 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stood in her brown dress like a gladiator with raised arm and eyes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flashing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like a sword. ‘Hail Caesar!’ she cried again, turning radiantly to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	light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as if Caesar sat there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 ‘Who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opened the window?’ said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dropping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35	her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arm.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/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17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5"/>
            <a:ext cx="8496944" cy="5047524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Nobody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answered. 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‘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Whoever has opened the window has opened it too wide,’ said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‘Six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inches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perfectly adequate. More is vulgar. One should have an innate sense of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these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things. We ought to be doing history at the moment according to the time-table.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Get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out your history books and prop them up in your hands. I shall tell you a little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40	more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about Italy.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Keep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books propped up in case we have any further intruders.’ She looked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disapprovingly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towards the door and lifted her fine dark Roman head with dignity.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‘Next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year,’ she said, ‘you will have the specialists to teach you history and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mathematics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languages, a teacher for this and a teacher for that. But in this your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45	last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 with me you will receive the fruits of my prime. They will remain with you all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your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days. First, however, I must mark the register for today before we forget. There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are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two new girls. Stand up the two new girls.’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stood up with wide eyes while Miss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Brodie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sat down at her desk.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‘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 will get used to our ways.’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A</a:t>
            </a:r>
          </a:p>
          <a:p>
            <a:pPr marL="0" indent="0" algn="ctr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Reading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meaning and effects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Answer all the questions in Section A. 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 are advised to spend one hour on this section. 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Question 1 is about Text 1,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Unreliable Memoirs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Clive James.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Look again at lines 1-7.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lphaLcParenR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one phrase from these lines which shows Clive James’ reaction to finding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Carnaby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is in a different class to him.     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		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	  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arenR" startAt="2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does this show about their relationship?				    [1]</a:t>
            </a:r>
          </a:p>
          <a:p>
            <a:pPr marL="342900" indent="-342900">
              <a:buAutoNum type="alphaLcParenR" startAt="2"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arenR" startAt="2"/>
            </a:pP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arenR" startAt="2"/>
            </a:pP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arenR" startAt="2"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Clive James and </a:t>
            </a:r>
            <a:r>
              <a:rPr lang="en-GB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Carnaby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are in different classes.</a:t>
            </a:r>
          </a:p>
          <a:p>
            <a:pPr marL="0" indent="0">
              <a:buNone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Give two more examples of differences between the boys.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    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2]</a:t>
            </a: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607846" y="3720497"/>
            <a:ext cx="1083298" cy="29686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AO1i: 1 mark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622822" y="5716715"/>
            <a:ext cx="1083298" cy="3251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AO1i: 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65778" y="928677"/>
            <a:ext cx="2016224" cy="122645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are advised to split their time equally between the two equally weighted reading and writing sections.  Some may choose to spend longer on Section A to allow more time to engage with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65777" y="2360960"/>
            <a:ext cx="2016224" cy="61322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first set of questions will focus on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4860032" y="1541906"/>
            <a:ext cx="1405746" cy="5953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2764142" y="2276872"/>
            <a:ext cx="3501635" cy="39070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427984" y="3428997"/>
            <a:ext cx="2016224" cy="591995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Line references focus candidates on a particular area of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915818" y="2771969"/>
            <a:ext cx="1512166" cy="74354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810077" y="3801068"/>
            <a:ext cx="2561658" cy="86293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be a total of 4 marks available for AO1i in this paper.  The combination of questions may differ year on year e.g. 1 x 4 marks; 2 x 2 marks.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648102" y="4382879"/>
            <a:ext cx="2563858" cy="6207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Questions for AO1i will ask candidates to identify information in the text and/or to interpret information.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129558" y="4742933"/>
            <a:ext cx="518544" cy="36005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0"/>
          </p:cNvCxnSpPr>
          <p:nvPr/>
        </p:nvCxnSpPr>
        <p:spPr>
          <a:xfrm flipV="1">
            <a:off x="8164471" y="5517233"/>
            <a:ext cx="0" cy="19948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8179742" y="3515515"/>
            <a:ext cx="1" cy="21686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1187624" y="4340711"/>
            <a:ext cx="460478" cy="26268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362384" y="3428997"/>
            <a:ext cx="666000" cy="43321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2" idx="3"/>
          </p:cNvCxnSpPr>
          <p:nvPr/>
        </p:nvCxnSpPr>
        <p:spPr>
          <a:xfrm>
            <a:off x="7371735" y="4232536"/>
            <a:ext cx="648072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7592871" y="4444980"/>
            <a:ext cx="1113249" cy="27906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AO1i: 1 mark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8164471" y="4232536"/>
            <a:ext cx="3644" cy="22795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344456" y="4630525"/>
            <a:ext cx="683928" cy="74269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5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22" grpId="0" animBg="1"/>
      <p:bldP spid="23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 is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about Text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Unreliable Memoirs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by Clive James.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lain" startAt="2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Look again at lines 12-21.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How does Clive James use language and structure to make his description of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Ryan’s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lesson entertaining?</a:t>
            </a:r>
          </a:p>
          <a:p>
            <a:pPr marL="0" indent="0">
              <a:buNone/>
            </a:pP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You should use relevant subject terminology to support your answer.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    			   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 [6]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6495185" y="188640"/>
            <a:ext cx="1872208" cy="86409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require candidates to look at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730963" y="576066"/>
            <a:ext cx="3764222" cy="47667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515872" y="4241288"/>
            <a:ext cx="1083298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599170" y="4494476"/>
            <a:ext cx="573230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3059832" y="3757433"/>
            <a:ext cx="2304256" cy="895703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question will always make reference to the use of language and structure. Candidates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should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try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to give an equal balance of references to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both.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494274" y="2840845"/>
            <a:ext cx="272562" cy="91658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499992" y="2814025"/>
            <a:ext cx="208517" cy="94340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639201" y="1678772"/>
            <a:ext cx="1728192" cy="69511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be asked to focus on a smaller area of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>
            <a:off x="3131840" y="2026331"/>
            <a:ext cx="3507361" cy="8926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6639201" y="2990637"/>
            <a:ext cx="1728192" cy="533894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should focus on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their influence on the reader.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331640" y="2708920"/>
            <a:ext cx="5314188" cy="53217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3" grpId="0" animBg="1"/>
      <p:bldP spid="26" grpId="0" animBg="1"/>
      <p:bldP spid="19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1308</Words>
  <Application>Microsoft Office PowerPoint</Application>
  <PresentationFormat>On-screen Show (4:3)</PresentationFormat>
  <Paragraphs>297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 English Language J35102 interactive SAM </dc:title>
  <dc:creator>OCR</dc:creator>
  <cp:keywords>English, Language, Non fiction, Original writing</cp:keywords>
  <cp:lastModifiedBy>Edward Stokes</cp:lastModifiedBy>
  <cp:revision>41</cp:revision>
  <dcterms:created xsi:type="dcterms:W3CDTF">2015-10-07T12:54:48Z</dcterms:created>
  <dcterms:modified xsi:type="dcterms:W3CDTF">2016-02-29T10:46:25Z</dcterms:modified>
</cp:coreProperties>
</file>