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4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North" initials="MN" lastIdx="6" clrIdx="0"/>
  <p:cmAuthor id="1" name="Alix Boyes" initials="AB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19A"/>
    <a:srgbClr val="D8E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F097C-3CC1-45B6-8048-03BB01C5E1DE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E2285-CBAF-4FDE-89B0-0B524643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85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C7FAB-3DD3-4748-AB30-3B79A042E5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5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B303AA-F5D2-47C4-8F62-EE9FBEEF571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E0D0E0-0E5B-4A88-8E6F-698DF6B9FB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1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244408" y="5759678"/>
            <a:ext cx="6944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9BD1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J351/01</a:t>
            </a:r>
          </a:p>
        </p:txBody>
      </p:sp>
      <p:pic>
        <p:nvPicPr>
          <p:cNvPr id="9" name="Picture 2" descr="Q:\Resources\Res_Dev_Shared\Studio\Visual Style Guidelines\English\FT_2015\G_Eng_Lang\Artwork\GCSE_PPoint_banner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26780"/>
            <a:ext cx="9144000" cy="82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BD19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" y="0"/>
            <a:ext cx="914261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641240"/>
            <a:ext cx="3600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J351/01 </a:t>
            </a:r>
            <a:r>
              <a:rPr lang="en-GB" sz="2800" dirty="0" smtClean="0">
                <a:solidFill>
                  <a:schemeClr val="bg1"/>
                </a:solidFill>
              </a:rPr>
              <a:t>Communicating </a:t>
            </a:r>
            <a:r>
              <a:rPr lang="en-GB" sz="2800" dirty="0">
                <a:solidFill>
                  <a:schemeClr val="bg1"/>
                </a:solidFill>
              </a:rPr>
              <a:t>information and ideas 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5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is about Text 1,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Narrative of the Life of Frederick Douglass, An American Slave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and Text 2,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President Obama’s statement on the death of Nelson Mandela.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lain" startAt="4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These texts are powerful because they show the importance of having freedom and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personal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beliefs.’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far do you agree with this statement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In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your answer you should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discuss what you learn about the importance of having freedom and strong personal beliefs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explain the impact of these ideas on you as a reader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ways ideas about freedom and personal beliefs are presented.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Support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your response with quotations from both texts.</a:t>
            </a:r>
          </a:p>
          <a:p>
            <a:pPr marL="0" indent="0">
              <a:buNone/>
            </a:pP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	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18]</a:t>
            </a:r>
          </a:p>
          <a:p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577145" y="145268"/>
            <a:ext cx="2016224" cy="720081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final Reading question is a comparative task, looking a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314199" y="1975226"/>
            <a:ext cx="1590071" cy="754101"/>
          </a:xfrm>
          <a:prstGeom prst="roundRect">
            <a:avLst/>
          </a:prstGeom>
          <a:gradFill>
            <a:gsLst>
              <a:gs pos="100000">
                <a:schemeClr val="bg1"/>
              </a:gs>
              <a:gs pos="35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  <a:gs pos="100000">
                <a:schemeClr val="bg1"/>
              </a:gs>
            </a:gsLst>
          </a:gradFill>
          <a:ln>
            <a:solidFill>
              <a:srgbClr val="F6924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focus on a critical reading and evaluation of both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>
            <a:stCxn id="19" idx="1"/>
          </p:cNvCxnSpPr>
          <p:nvPr/>
        </p:nvCxnSpPr>
        <p:spPr>
          <a:xfrm flipH="1" flipV="1">
            <a:off x="2555776" y="1975226"/>
            <a:ext cx="4758423" cy="37705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6888046" y="3941726"/>
            <a:ext cx="2016224" cy="927433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>
            <a:solidFill>
              <a:srgbClr val="F6924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be required to give personal, considered judgements on the texts and consider the overall impact of both texts on the reader.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3623288" y="4039272"/>
            <a:ext cx="3264758" cy="36617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051720" y="865349"/>
            <a:ext cx="288032" cy="21602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971600" y="865349"/>
            <a:ext cx="134307" cy="43205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220072" y="5234551"/>
            <a:ext cx="1872208" cy="64272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Candidates’ evaluation should be developed through a comparison of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2688507" y="4427372"/>
            <a:ext cx="2531565" cy="112854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7236296" y="5445224"/>
            <a:ext cx="1080119" cy="37854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6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AO4: 12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8028384" y="5231722"/>
            <a:ext cx="0" cy="21350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107504" y="3654981"/>
            <a:ext cx="469641" cy="25607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07504" y="4299331"/>
            <a:ext cx="469641" cy="25607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577145" y="3654981"/>
            <a:ext cx="360115" cy="12803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77145" y="4390929"/>
            <a:ext cx="420136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77145" y="3806380"/>
            <a:ext cx="394455" cy="27069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788407" y="5279214"/>
            <a:ext cx="1800200" cy="59805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need to use evidence from both texts to support their response.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491880" y="4991641"/>
            <a:ext cx="131408" cy="28757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34" grpId="0" animBg="1"/>
      <p:bldP spid="46" grpId="0" animBg="1"/>
      <p:bldP spid="56" grpId="0" animBg="1"/>
      <p:bldP spid="58" grpId="0" animBg="1"/>
      <p:bldP spid="59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9" y="404664"/>
            <a:ext cx="8424935" cy="5478411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B </a:t>
            </a:r>
          </a:p>
          <a:p>
            <a:pPr algn="ctr"/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Writing for audience, impact and purpose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Choose ONE of the following writing tasks.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You are advised to spend one hour on this section.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 this section you will be assessed on the quality of your extended response, these questions are marked with an asterisk (*).  You are advised to plan and check your work carefully.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64" indent="-342864">
              <a:buAutoNum type="arabicPlain" startAt="5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Write a speech for your class in which you argue that violence is not the solution to conflict between people.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In your speech you should: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explain why  peaceful solutions are better than violent ones</a:t>
            </a: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give some examples to support your argument</a:t>
            </a: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convince your audience that violence does not solve conflict.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 [40]*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316416" y="5032274"/>
            <a:ext cx="0" cy="50405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7668344" y="4525897"/>
            <a:ext cx="1296144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AO5i &amp;ii: 24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AO6: 16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88224" y="1268760"/>
            <a:ext cx="1512168" cy="64807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respond to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non-fiction writing task from a choice of two.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139952" y="1412776"/>
            <a:ext cx="2448273" cy="16162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87824" y="2960948"/>
            <a:ext cx="2880320" cy="68196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1475656" y="2636912"/>
            <a:ext cx="1512168" cy="64807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Writing tasks will be loosely connected to the theme of the Reading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427984" y="5330187"/>
            <a:ext cx="1296144" cy="5308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Bullet points will provide further guidance.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71600" y="5032274"/>
            <a:ext cx="3456384" cy="59582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652120" y="2780928"/>
            <a:ext cx="1872208" cy="7200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writing tasks will include assessment of vocabulary, sentence structure, spelling and punctuation (AO6).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023828" y="2557307"/>
            <a:ext cx="2628292" cy="61391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202621" y="3890911"/>
            <a:ext cx="1592765" cy="9009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Over time candidates will be asked to write in different forms and for different purposes for a prescribed audience.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346894" y="3845462"/>
            <a:ext cx="2871732" cy="4959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782760" y="3845462"/>
            <a:ext cx="1419862" cy="24512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051720" y="3845462"/>
            <a:ext cx="4150902" cy="72485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16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1" grpId="0" animBg="1"/>
      <p:bldP spid="16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9" y="404664"/>
            <a:ext cx="8424935" cy="4185749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64" indent="-342864">
              <a:buAutoNum type="arabicPlain" startAt="6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Write an article for a teenage magazine which gives advice to young people on how to cope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with the pressures and stresses of modern life.  You  are not required to include any visual or   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presentational features.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In your article you should: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Identify some of the pressures and stresses that young people face</a:t>
            </a: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Suggest why these issues may be difficult to deal with</a:t>
            </a:r>
          </a:p>
          <a:p>
            <a:pPr marL="742871" lvl="1" indent="-285719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Explain some of the ways in which these can be managed.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</a:t>
            </a:r>
            <a:endParaRPr lang="en-GB" sz="1400" dirty="0"/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  						         [40]*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342272" y="4590413"/>
            <a:ext cx="0" cy="64273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7668344" y="5233151"/>
            <a:ext cx="1296144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AO5i &amp;ii: 24 marks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AO6: 16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510712" y="260648"/>
            <a:ext cx="1592765" cy="9009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Over time candidates will be asked to write in different forms and for different purposes for a prescribed audience.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3529" y="5201322"/>
            <a:ext cx="1296144" cy="5308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Bullet points will provide further guidance.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72477" y="1161596"/>
            <a:ext cx="0" cy="89925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99592" y="4194038"/>
            <a:ext cx="1" cy="100728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876256" y="2852936"/>
            <a:ext cx="2096930" cy="65631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 writing tasks will include assessment of vocabulary, sentence structure, spelling and punctuation (AO6).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316416" y="3503329"/>
            <a:ext cx="0" cy="75260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796136" y="188640"/>
            <a:ext cx="1592765" cy="9009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task will focus on non-fiction writing skills such as writing to explain, inform, argue, persuade.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220072" y="1089589"/>
            <a:ext cx="792088" cy="104326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39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5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Guidance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 guide is designed to take you through the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J351/01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OCR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GCSE English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Language exam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paper for Component 1: Communicating information and ideas. 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Its aim is to explain how candidates should approach each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and to show how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marks are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awarded. 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orange text boxes offer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explanation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 the questions on the exam paper.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response to them.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green text boxes focus on the awarding of marks for each question.  They give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further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information on the amount of marks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in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relation to the assessment objectives attributed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6948264" y="3140968"/>
            <a:ext cx="1224136" cy="90997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is based on unseen texts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084168" y="3068960"/>
            <a:ext cx="845572" cy="46486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6929738" y="5172946"/>
            <a:ext cx="1098645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12 marks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868144" y="4869160"/>
            <a:ext cx="1061595" cy="55697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63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4"/>
            <a:ext cx="8496944" cy="5478411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Text 1: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Narrative of the Life of Frederick Douglass, an American Slave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Frederick Douglass (1845).</a:t>
            </a:r>
          </a:p>
          <a:p>
            <a:pPr algn="jus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This is an extract from Narrative of the Life of Frederick Douglass, an American Slave.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Douglass was born into slavery but eventually escaped. He became a powerful campaigner in the           movement that resulted in all American slaves being freed. He wrote this account of his  life in 1845.</a:t>
            </a: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 this extract Douglass describes fighting back against his slave master, Mr. Covey and Hughes, Mr.</a:t>
            </a: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Covey’s assistant.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Long before daylight I was called to go and rub and feed the horses. I obeyed, and was 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glad to obey. But whilst thus engaged, Mr. Covey entered the stable with a long rope; and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just as I was half out of the loft, he caught hold of my legs, and was about tying me. As 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soon as I found what he was up to, I gave a sudden spring, and as I did so, he  holding to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	my legs, brought me to the stable floor. Mr. Covey seemed now to think he had me, and 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could do what he pleased; but at this moment – from whence came the spirit I don’t know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– I resolved to fight; and, suiting my action to the resolution, I seized Covey hard by the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throat.</a:t>
            </a:r>
          </a:p>
          <a:p>
            <a:pPr algn="jus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He held onto me, and I to him. My resistance was so entirely unexpected, that Covey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	seemed taken all aback. He trembled like a leaf. This gave me assurance, and I held him,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causing the blood to run where I touched him with the ends of my fingers. Mr. Covey soon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	called out to Hughes for help. Hughes came, and, while Covey held me, he attempted to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tie my right hand. While he was in the act of doing so, I watched my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chance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and gave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Hughes a heavy kick close under the ribs. This kick fairly sickened him, so that he left me 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15	in the hands of Mr. Covey. This kick had the effect of not only weakening Hughes, but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Covey also.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220950" y="980728"/>
            <a:ext cx="1728192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One 19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century non-fiction text will always appear in Component 1.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8085046" y="692696"/>
            <a:ext cx="159362" cy="28803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987824" y="1584177"/>
            <a:ext cx="3931772" cy="69393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916537" y="1998175"/>
            <a:ext cx="2016224" cy="5667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Contextual information will be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given to introduce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414582" y="2958207"/>
            <a:ext cx="1483836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is based on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2" idx="1"/>
          </p:cNvCxnSpPr>
          <p:nvPr/>
        </p:nvCxnSpPr>
        <p:spPr>
          <a:xfrm flipH="1" flipV="1">
            <a:off x="4355976" y="5072195"/>
            <a:ext cx="2398658" cy="2203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754634" y="4851841"/>
            <a:ext cx="2194508" cy="881415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unseen texts will be taken from a range of non-fiction such as journalism, persuasive texts, speeches, travel writing and autobiography.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156176" y="3259931"/>
            <a:ext cx="1258406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242234" y="3861048"/>
            <a:ext cx="1656184" cy="74269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texts will have an intended adult audience.  Texts written for children will not be used.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3851920" y="3645024"/>
            <a:ext cx="3390314" cy="58736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54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5" grpId="0" animBg="1"/>
      <p:bldP spid="12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5"/>
            <a:ext cx="8496944" cy="5909298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When he saw Hughes bending over with pain, his courage faltered. He asked me if I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meant to persist in my resistance. I told him I did, come what might; that he had used me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like a brute for six months, and that I was determined to be used so no longer. With that,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20	he strove to drag me to a stick that was lying just out of the stable door. He meant to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	knock me down. But just as he was leaning over to get the stick, I seized him with both 	hands by his collar, and brought him by a sudden snatch to the ground.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We were at it for nearly two hours. Covey at length let me go, puffing and blowing at a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great rate, saying that if I had not resisted, he would not have whipped me half so much.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25	The truth was, that he had not whipped me at all.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I considered him as getting entirely the worst end of the bargain; for he had drawn no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blood from me, but I had from him. The whole six months afterwards that I spent with Mr.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Covey, he 	never laid the weight of his finger upon me in anger. He would occasionally say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he didn’t want to get hold of me again. “No,” thought I, “you need not; for you will come off    30 	worse than you did before.”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This battle with Mr. Covey was the turning-point in my career as a slave. It rekindled the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few expiring embers of freedom, and revived within me a sense of my own manhood. It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recalled the departed self-confidence, and inspired me again with a determination to be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free. The satisfaction afforded by the triumph was a full compensation for whatever else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35	might follow, even death itself. He only can understand the deep pride which I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experienced, who has himself repelled by force the bloody arm of slavery. I felt as I never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felt before. It was a glorious resurrection, from the tomb of slavery, to the heaven of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freedom. My long-crushed spirit rose, cowardice departed, bold defiance took its place. I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now resolved that, however long 	I might remain a slave in form, the day had passed          40	forever when I could be a slave in fact. I did not hesitate to let it be known of me, that the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	white man who expected to succeed in whipping, must also succeed in killing me.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03648" y="700146"/>
            <a:ext cx="1728192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Line numbers will be given for reference.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611560" y="1001871"/>
            <a:ext cx="792088" cy="19488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72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4"/>
            <a:ext cx="8496944" cy="5047524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Text 2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President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Obama’s statement on the death of Nelson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Mandela,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Barack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Obama (2013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death of Nelson Mandela in December 2013, US President, Barack Obama, made this speech as a tribute. Nelson Mandela had risen from being a political prisoner in South Africa to being the country’s first black President. </a:t>
            </a:r>
            <a:endParaRPr lang="en-U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his trial in 1964, Nelson Mandela closed his statement from the dock saying: “I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have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fought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against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white domination, and I have fought against black domination. I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have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cherished an ideal of a democratic and free society in which all persons live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together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harmony and with equal opportunities. It is an ideal which I hope to live for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	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achieve. But if needs be it is an ideal for which I am prepared to die.”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And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Nelson Mandela lived for that ideal, and he made it real. He achieved more than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could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 expected of any man. Today he has gone home. And we have lost one of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most influential, courageous, and profoundly good human beings that any of us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will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share time with on this earth. He no longer belongs to us- he belongs to the ages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	Through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his fierce dignity and unbending will to sacrifice his own freedom for the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freedom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others, Madiba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transformed South Africa- and moved all of us. His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journey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from a prisoner to a president embodied the promise that human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beings-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countries-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can change for the better.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880286" y="1530444"/>
            <a:ext cx="2155127" cy="644590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One 20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or 21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century non-fiction text will always appear in Component 1.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20272" y="3356992"/>
            <a:ext cx="1800202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two unseen texts will have a clear thematic link.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>
          <a:xfrm flipH="1" flipV="1">
            <a:off x="7887318" y="666348"/>
            <a:ext cx="70532" cy="86409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1"/>
          </p:cNvCxnSpPr>
          <p:nvPr/>
        </p:nvCxnSpPr>
        <p:spPr>
          <a:xfrm flipH="1" flipV="1">
            <a:off x="3275856" y="2337095"/>
            <a:ext cx="3744416" cy="132162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843808" y="1530444"/>
            <a:ext cx="4108989" cy="108658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949738" y="2337095"/>
            <a:ext cx="2016224" cy="56672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Contextual information will be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given to introduce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8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30" y="404665"/>
            <a:ext cx="8496944" cy="5601521"/>
          </a:xfrm>
          <a:prstGeom prst="rect">
            <a:avLst/>
          </a:prstGeom>
        </p:spPr>
        <p:txBody>
          <a:bodyPr wrap="square" lIns="91430" tIns="45714" rIns="91430" bIns="45714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His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commitment to transfer power and reconcile with those who jailed him set an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15	example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that all humanity should aspire to, whether in the lives of nations or our own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personal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lives. And the fact that he did it with grace and good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humour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 ability to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acknowledge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his own imperfections, only makes the man that much more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remarkable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As he once said, “I am not a saint, unless you think of a saint as a sinner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who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keeps on trying.”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	I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am one of the countless millions who drew inspiration from Nelson Mandela’s life.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My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first political action, the first thing I ever did in politics was a protest against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apartheid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The day he was released from prison gave me a sense of what human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beings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can do when they are guided by their hopes and not their fears.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To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people of South Africa, we draw strength from the example of renewal and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	reconciliation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resilience that have made you real. A free South Africa at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peace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with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itself- that’s an example to the world, and that’s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Madiba’s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legacy to the nation he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loved.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/>
              <a:t>	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Madiba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: a family name for Nelson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Mandela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2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Apartheid: a policy adopted by the South African government in which black people were classified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inferior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to white people and segregated from them. </a:t>
            </a: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948264" y="4653136"/>
            <a:ext cx="2016224" cy="60344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 glossary will be provided for unfamiliar words/ contextual references, if needed.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4211960" y="5007415"/>
            <a:ext cx="2736304" cy="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1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A</a:t>
            </a:r>
          </a:p>
          <a:p>
            <a:pPr marL="0" indent="0" algn="ctr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Reading information and ideas</a:t>
            </a: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Answer all the questions in Section A. 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You are advised to spend one hour on this section. 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Question 1 is about Text 1,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Narrative of the Life of Frederick Douglass, an American Slave.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lphaLcParenR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Look again at lines 1–9. Give two quotations which show Douglass’ reactions to what Mr  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Covey does.      							   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b)    Explain the way Mr Covey’s attitude towards Douglass changes in lines 1-18.	     [2]</a:t>
            </a: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770847" y="4155592"/>
            <a:ext cx="1083298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AO1i: 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740352" y="5445224"/>
            <a:ext cx="1083298" cy="2531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AO1i: 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324029" y="764704"/>
            <a:ext cx="2016224" cy="128865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are advised to split their time equally between the two equally weighted reading and writing sections.  Some may choose to spend longer on Section A to allow more time to engage with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96272" y="2373585"/>
            <a:ext cx="2016224" cy="613229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first set of questions will focus on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4860032" y="1409034"/>
            <a:ext cx="1463997" cy="19240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2764142" y="2276872"/>
            <a:ext cx="3532130" cy="40332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3851920" y="3789038"/>
            <a:ext cx="2016224" cy="720081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Line references focus candidates on a particular area of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868144" y="4408781"/>
            <a:ext cx="1152128" cy="46037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843808" y="3297870"/>
            <a:ext cx="1050032" cy="49116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187624" y="5158352"/>
            <a:ext cx="2561658" cy="86293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be a total of 4 marks available for AO1i in this paper.  The combination of questions may differ year on year e.g. 1 x 4 marks; 2 x 2 marks.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187624" y="3768032"/>
            <a:ext cx="2304256" cy="7410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Questions for AO1i will ask candidates to identify information in the text and/or to interpret information.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2339752" y="3276864"/>
            <a:ext cx="720080" cy="49116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8236569" y="5085184"/>
            <a:ext cx="0" cy="37230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8264832" y="3587213"/>
            <a:ext cx="0" cy="57102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971601" y="4509119"/>
            <a:ext cx="504055" cy="36004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749281" y="3543454"/>
            <a:ext cx="4279103" cy="181687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749282" y="5023743"/>
            <a:ext cx="4279102" cy="74435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91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 is about Text 1,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Narrative of the Life of Frederick Douglass, An American Slave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and Text 2,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President Obama’s statement on the death of Nelson Mandela.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lain" startAt="2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Frederick Douglass and Nelson Mandela were both respected for their strength of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character. </a:t>
            </a:r>
          </a:p>
          <a:p>
            <a:pPr marL="0" indent="0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What other similarities do Frederick Douglass and Nelson Mandela share in these texts? 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Draw on evidence from both texts to support your answer. 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    			   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 [6]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6516216" y="1340768"/>
            <a:ext cx="1872208" cy="86409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require candidates to look at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788024" y="1484785"/>
            <a:ext cx="1728192" cy="28803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707904" y="1916832"/>
            <a:ext cx="2808312" cy="144016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254182" y="3369663"/>
            <a:ext cx="1083298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AO1ii: 6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795831" y="3876040"/>
            <a:ext cx="448577" cy="57908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6588224" y="4725144"/>
            <a:ext cx="1620180" cy="115499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(</a:t>
            </a:r>
            <a:r>
              <a:rPr lang="en-GB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ii) is more heavily weighted in this paper than paper 2.  AO1 is worth a total of 10/40 marks for the Reading section in Component 1.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31640" y="4023078"/>
            <a:ext cx="1872208" cy="864097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be asked to make connections between both texts, using evidence from both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67744" y="3266971"/>
            <a:ext cx="0" cy="75610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</p:cNvCxnSpPr>
          <p:nvPr/>
        </p:nvCxnSpPr>
        <p:spPr>
          <a:xfrm flipV="1">
            <a:off x="7398314" y="4459727"/>
            <a:ext cx="812035" cy="26541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65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9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 is about Text 2,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President Obama’s statement on the death of Nelson Mandela.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lain" startAt="3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Explore how Obama uses language and structure in this speech to present his feelings about Nelson Mandela. </a:t>
            </a: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Support your ideas by referring to the text, using relevant subject terminology.</a:t>
            </a:r>
            <a:r>
              <a:rPr lang="en-US" sz="1400" dirty="0"/>
              <a:t>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    			   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	       </a:t>
            </a:r>
          </a:p>
          <a:p>
            <a:pPr marL="0" indent="0">
              <a:buNone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							                   [12]</a:t>
            </a:r>
          </a:p>
          <a:p>
            <a:pPr marL="0" indent="0">
              <a:buNone/>
            </a:pPr>
            <a:endParaRPr lang="en-GB" sz="14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8063110" y="4077072"/>
            <a:ext cx="0" cy="75724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7524328" y="4834316"/>
            <a:ext cx="1083298" cy="5063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12 marks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19872" y="1880518"/>
            <a:ext cx="0" cy="24248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72000" y="1880518"/>
            <a:ext cx="0" cy="24248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129388" y="4026768"/>
            <a:ext cx="1872208" cy="69511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will be reminded that they need to refer closely to the text.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089892" y="1187444"/>
            <a:ext cx="1728192" cy="69511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question will make reference to the use of language and structure.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67834" y="3270661"/>
            <a:ext cx="933762" cy="75610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572000" y="2276872"/>
            <a:ext cx="144016" cy="137184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419872" y="2348881"/>
            <a:ext cx="256527" cy="129983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979712" y="1715198"/>
            <a:ext cx="4656564" cy="40780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813920" y="180855"/>
            <a:ext cx="1822356" cy="54271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question will focus on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unseen texts.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534715" y="452214"/>
            <a:ext cx="2283369" cy="58076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046377" y="3673985"/>
            <a:ext cx="2232248" cy="611758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should try to give an equal balance of references to language and references to structure.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636276" y="1340768"/>
            <a:ext cx="1474575" cy="660992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0" tIns="45714" rIns="91430" bIns="45714"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Candidates will need to focus on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 and their influence on the reader.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75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22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1439</Words>
  <Application>Microsoft Office PowerPoint</Application>
  <PresentationFormat>On-screen Show (4:3)</PresentationFormat>
  <Paragraphs>264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 English Language J35101 interactive SAM </dc:title>
  <dc:creator>OCR</dc:creator>
  <cp:keywords>English, Language, Non fiction, Original writing</cp:keywords>
  <cp:lastModifiedBy>Edward Stokes</cp:lastModifiedBy>
  <cp:revision>37</cp:revision>
  <dcterms:created xsi:type="dcterms:W3CDTF">2015-10-07T12:54:48Z</dcterms:created>
  <dcterms:modified xsi:type="dcterms:W3CDTF">2016-02-29T10:42:54Z</dcterms:modified>
</cp:coreProperties>
</file>